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86" r:id="rId1"/>
  </p:sldMasterIdLst>
  <p:sldIdLst>
    <p:sldId id="260" r:id="rId2"/>
    <p:sldId id="257" r:id="rId3"/>
    <p:sldId id="258" r:id="rId4"/>
    <p:sldId id="261" r:id="rId5"/>
    <p:sldId id="269" r:id="rId6"/>
    <p:sldId id="271" r:id="rId7"/>
    <p:sldId id="267" r:id="rId8"/>
    <p:sldId id="268" r:id="rId9"/>
    <p:sldId id="262" r:id="rId10"/>
    <p:sldId id="263" r:id="rId11"/>
    <p:sldId id="272" r:id="rId12"/>
  </p:sldIdLst>
  <p:sldSz cx="12192000" cy="6858000"/>
  <p:notesSz cx="6858000" cy="9144000"/>
  <p:embeddedFontLs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Tw Cen MT" panose="020B0602020104020603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BBD"/>
    <a:srgbClr val="E45B2F"/>
    <a:srgbClr val="DC5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70427"/>
      </p:ext>
    </p:extLst>
  </p:cSld>
  <p:clrMapOvr>
    <a:masterClrMapping/>
  </p:clrMapOvr>
  <p:transition spd="slow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98375"/>
      </p:ext>
    </p:extLst>
  </p:cSld>
  <p:clrMapOvr>
    <a:masterClrMapping/>
  </p:clrMapOvr>
  <p:transition spd="slow"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84235"/>
      </p:ext>
    </p:extLst>
  </p:cSld>
  <p:clrMapOvr>
    <a:masterClrMapping/>
  </p:clrMapOvr>
  <p:transition spd="slow">
    <p:circl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4416918"/>
      </p:ext>
    </p:extLst>
  </p:cSld>
  <p:clrMapOvr>
    <a:masterClrMapping/>
  </p:clrMapOvr>
  <p:transition spd="slow">
    <p:circl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46569"/>
      </p:ext>
    </p:extLst>
  </p:cSld>
  <p:clrMapOvr>
    <a:masterClrMapping/>
  </p:clrMapOvr>
  <p:transition spd="slow">
    <p:circl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29065"/>
      </p:ext>
    </p:extLst>
  </p:cSld>
  <p:clrMapOvr>
    <a:masterClrMapping/>
  </p:clrMapOvr>
  <p:transition spd="slow">
    <p:circl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25808"/>
      </p:ext>
    </p:extLst>
  </p:cSld>
  <p:clrMapOvr>
    <a:masterClrMapping/>
  </p:clrMapOvr>
  <p:transition spd="slow">
    <p:circl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27092"/>
      </p:ext>
    </p:extLst>
  </p:cSld>
  <p:clrMapOvr>
    <a:masterClrMapping/>
  </p:clrMapOvr>
  <p:transition spd="slow">
    <p:circl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98767"/>
      </p:ext>
    </p:extLst>
  </p:cSld>
  <p:clrMapOvr>
    <a:masterClrMapping/>
  </p:clrMapOvr>
  <p:transition spd="slow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75832"/>
      </p:ext>
    </p:extLst>
  </p:cSld>
  <p:clrMapOvr>
    <a:masterClrMapping/>
  </p:clrMapOvr>
  <p:transition spd="slow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1115"/>
      </p:ext>
    </p:extLst>
  </p:cSld>
  <p:clrMapOvr>
    <a:masterClrMapping/>
  </p:clrMapOvr>
  <p:transition spd="slow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24217"/>
      </p:ext>
    </p:extLst>
  </p:cSld>
  <p:clrMapOvr>
    <a:masterClrMapping/>
  </p:clrMapOvr>
  <p:transition spd="slow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72832"/>
      </p:ext>
    </p:extLst>
  </p:cSld>
  <p:clrMapOvr>
    <a:masterClrMapping/>
  </p:clrMapOvr>
  <p:transition spd="slow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5169"/>
      </p:ext>
    </p:extLst>
  </p:cSld>
  <p:clrMapOvr>
    <a:masterClrMapping/>
  </p:clrMapOvr>
  <p:transition spd="slow"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07470"/>
      </p:ext>
    </p:extLst>
  </p:cSld>
  <p:clrMapOvr>
    <a:masterClrMapping/>
  </p:clrMapOvr>
  <p:transition spd="slow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79006"/>
      </p:ext>
    </p:extLst>
  </p:cSld>
  <p:clrMapOvr>
    <a:masterClrMapping/>
  </p:clrMapOvr>
  <p:transition spd="slow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1264"/>
      </p:ext>
    </p:extLst>
  </p:cSld>
  <p:clrMapOvr>
    <a:masterClrMapping/>
  </p:clrMapOvr>
  <p:transition spd="slow">
    <p:circl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56242-7939-430B-9611-701EE922B6C7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2C02B-7775-4ECA-BD02-56F84C076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52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</p:sldLayoutIdLst>
  <p:transition spd="slow">
    <p:circl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C550F-23C6-4620-8374-BB071587F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894944"/>
            <a:ext cx="16256000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A945F-24E0-4809-BA65-8CFC26D38E23}"/>
              </a:ext>
            </a:extLst>
          </p:cNvPr>
          <p:cNvSpPr txBox="1"/>
          <p:nvPr/>
        </p:nvSpPr>
        <p:spPr>
          <a:xfrm>
            <a:off x="3818255" y="230417"/>
            <a:ext cx="80414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Stream Cipher Algorithm</a:t>
            </a:r>
          </a:p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Salsa20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286809-6413-4BA7-8C59-E94C05B8A59C}"/>
              </a:ext>
            </a:extLst>
          </p:cNvPr>
          <p:cNvSpPr/>
          <p:nvPr/>
        </p:nvSpPr>
        <p:spPr>
          <a:xfrm>
            <a:off x="0" y="1467256"/>
            <a:ext cx="6766560" cy="1981200"/>
          </a:xfrm>
          <a:prstGeom prst="ellipse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45B2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95266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058284-8C28-4D15-A444-609F878D385B}"/>
              </a:ext>
            </a:extLst>
          </p:cNvPr>
          <p:cNvSpPr txBox="1"/>
          <p:nvPr/>
        </p:nvSpPr>
        <p:spPr>
          <a:xfrm>
            <a:off x="4076601" y="1416211"/>
            <a:ext cx="698741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LY" sz="3600" b="1" dirty="0">
                <a:latin typeface="Arial" panose="020B0604020202020204" pitchFamily="34" charset="0"/>
                <a:cs typeface="Arial" panose="020B0604020202020204" pitchFamily="34" charset="0"/>
              </a:rPr>
              <a:t>تطبيقات عن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salsa20</a:t>
            </a:r>
            <a:r>
              <a:rPr lang="ar-LY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ar-LY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تصفح الويب الآمن.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ar-LY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البريد الإلكتروني الآمن.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ar-LY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يستخدم في تشفير الملفات وأنظمة الاتصال الآمنة.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36E15-5707-427A-89E4-BDEB81F99A4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3" y="1438729"/>
            <a:ext cx="3579283" cy="34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6413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33F6B4-3DBF-4E13-850C-2A1A0806C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39" y="-140344"/>
            <a:ext cx="12192000" cy="71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42589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05DD97-453B-45E2-BB37-B14C2F35DC21}"/>
              </a:ext>
            </a:extLst>
          </p:cNvPr>
          <p:cNvSpPr txBox="1"/>
          <p:nvPr/>
        </p:nvSpPr>
        <p:spPr>
          <a:xfrm>
            <a:off x="1328353" y="1376034"/>
            <a:ext cx="7923225" cy="410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Salsa20 stream cipher algorithm</a:t>
            </a:r>
          </a:p>
          <a:p>
            <a:endParaRPr lang="ar-L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Encryption / Decryption.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does it work ? </a:t>
            </a: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Applications.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95BA1-969E-4802-94EE-524C67F25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835" y="2245117"/>
            <a:ext cx="3709812" cy="343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0056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3611A-7457-49A6-A680-189D38A5BB04}"/>
              </a:ext>
            </a:extLst>
          </p:cNvPr>
          <p:cNvSpPr txBox="1"/>
          <p:nvPr/>
        </p:nvSpPr>
        <p:spPr>
          <a:xfrm>
            <a:off x="2539325" y="560540"/>
            <a:ext cx="876544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 rtl="1"/>
            <a:r>
              <a:rPr lang="ar-LY" sz="3200" b="1" dirty="0">
                <a:latin typeface="Arial" panose="020B0604020202020204" pitchFamily="34" charset="0"/>
                <a:cs typeface="Arial" panose="020B0604020202020204" pitchFamily="34" charset="0"/>
              </a:rPr>
              <a:t>مقدمة عن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Salsa20</a:t>
            </a:r>
            <a:r>
              <a:rPr lang="ar-LY" sz="32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lvl="1" algn="r" rt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r" rtl="1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ar-LY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r-LY" sz="2800" dirty="0">
                <a:latin typeface="Arial" panose="020B0604020202020204" pitchFamily="34" charset="0"/>
              </a:rPr>
              <a:t>هي عبارة عن خوارزمية لتشفير التدفق 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 cipher</a:t>
            </a:r>
            <a:r>
              <a:rPr lang="ar-LY" sz="2800" dirty="0">
                <a:latin typeface="Arial" panose="020B0604020202020204" pitchFamily="34" charset="0"/>
              </a:rPr>
              <a:t>)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ar-LY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algn="r" rtl="1">
              <a:buFont typeface="Arial" panose="020B0604020202020204" pitchFamily="34" charset="0"/>
              <a:buChar char="•"/>
            </a:pP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تم تصميمها بواسطة 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Daniel J. Bernstein </a:t>
            </a: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 ) في عام 2005.</a:t>
            </a:r>
          </a:p>
          <a:p>
            <a:pPr marL="914400" lvl="1" indent="-457200" algn="r" rtl="1">
              <a:buFont typeface="Arial" panose="020B0604020202020204" pitchFamily="34" charset="0"/>
              <a:buChar char="•"/>
            </a:pPr>
            <a:r>
              <a:rPr lang="ar-LY" sz="2800" dirty="0">
                <a:latin typeface="Arial" panose="020B0604020202020204" pitchFamily="34" charset="0"/>
              </a:rPr>
              <a:t>تم تطويرها عام 2008 إلى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ChaCha20</a:t>
            </a: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25" y="3429000"/>
            <a:ext cx="7505454" cy="30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29997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BB9ABE-035D-453E-B81B-84E583107D97}"/>
              </a:ext>
            </a:extLst>
          </p:cNvPr>
          <p:cNvSpPr txBox="1"/>
          <p:nvPr/>
        </p:nvSpPr>
        <p:spPr>
          <a:xfrm>
            <a:off x="1153212" y="1355914"/>
            <a:ext cx="9885576" cy="95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التشفير : لتشفير رسالة ، يكون النص العادي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XORed </a:t>
            </a:r>
            <a:r>
              <a:rPr lang="ar-LY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مع المفاتيح الذي تم إنشاؤ</a:t>
            </a:r>
            <a:r>
              <a:rPr lang="ar-LY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ه.</a:t>
            </a:r>
          </a:p>
          <a:p>
            <a:pPr marL="457200" marR="0" indent="-4572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فك التشفير</a:t>
            </a:r>
            <a:r>
              <a:rPr lang="ar-LY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ل</a:t>
            </a:r>
            <a:r>
              <a:rPr lang="ar-LY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فك </a:t>
            </a: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تشفير رسالة ، يكون النص </a:t>
            </a:r>
            <a:r>
              <a:rPr lang="ar-LY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المشفر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XORed</a:t>
            </a:r>
            <a:r>
              <a:rPr lang="ar-LY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مع المفاتيح الذي تم إنشاؤه</a:t>
            </a:r>
            <a:r>
              <a:rPr lang="ar-LY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ar-LY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66F3B-0403-48F6-A57A-704E698F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71" y="2748094"/>
            <a:ext cx="8567258" cy="35876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876" y="278696"/>
            <a:ext cx="7263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Encryption / Decryption 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4DDC97-6848-4E77-9880-C374BB3DB8C7}"/>
              </a:ext>
            </a:extLst>
          </p:cNvPr>
          <p:cNvSpPr/>
          <p:nvPr/>
        </p:nvSpPr>
        <p:spPr>
          <a:xfrm>
            <a:off x="3459649" y="5006552"/>
            <a:ext cx="1436915" cy="1329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4062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C712CE-CA68-4C7E-AFBD-EDCB4C468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44" y="-114300"/>
            <a:ext cx="14182578" cy="697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5A9693-D637-42EF-831B-4D6531A90A98}"/>
              </a:ext>
            </a:extLst>
          </p:cNvPr>
          <p:cNvSpPr/>
          <p:nvPr/>
        </p:nvSpPr>
        <p:spPr>
          <a:xfrm>
            <a:off x="6232850" y="1688840"/>
            <a:ext cx="2239346" cy="28551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KSG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948A15-4F6C-4D3B-8B3A-0419965D0D71}"/>
              </a:ext>
            </a:extLst>
          </p:cNvPr>
          <p:cNvSpPr/>
          <p:nvPr/>
        </p:nvSpPr>
        <p:spPr>
          <a:xfrm>
            <a:off x="6344825" y="2274337"/>
            <a:ext cx="2034071" cy="167251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6895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292162-321E-4323-842B-EC7E3DA3C216}"/>
              </a:ext>
            </a:extLst>
          </p:cNvPr>
          <p:cNvSpPr txBox="1"/>
          <p:nvPr/>
        </p:nvSpPr>
        <p:spPr>
          <a:xfrm>
            <a:off x="1310327" y="783128"/>
            <a:ext cx="9998266" cy="5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LY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عملية توسيع المفتاح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92162-321E-4323-842B-EC7E3DA3C216}"/>
              </a:ext>
            </a:extLst>
          </p:cNvPr>
          <p:cNvSpPr txBox="1"/>
          <p:nvPr/>
        </p:nvSpPr>
        <p:spPr>
          <a:xfrm>
            <a:off x="2465618" y="1544390"/>
            <a:ext cx="4434953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16 Word – 32 bit</a:t>
            </a:r>
            <a:endParaRPr lang="ar-LY" sz="28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92162-321E-4323-842B-EC7E3DA3C216}"/>
              </a:ext>
            </a:extLst>
          </p:cNvPr>
          <p:cNvSpPr txBox="1"/>
          <p:nvPr/>
        </p:nvSpPr>
        <p:spPr>
          <a:xfrm>
            <a:off x="7757047" y="2254560"/>
            <a:ext cx="4434953" cy="408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  256-bit</a:t>
            </a:r>
            <a:b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 words * 32-bit = 256-bit</a:t>
            </a:r>
          </a:p>
          <a:p>
            <a:pPr marL="457200" marR="0" indent="-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Nonce 64-bit</a:t>
            </a:r>
            <a:b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2words * 32-bit = 64-bit</a:t>
            </a:r>
          </a:p>
          <a:p>
            <a:pPr marL="457200" indent="-45720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Counter 64-bit</a:t>
            </a:r>
            <a:b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2words * 32-bit = 64-bit</a:t>
            </a:r>
          </a:p>
          <a:p>
            <a:pPr marL="457200" indent="-45720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Constant</a:t>
            </a:r>
            <a:b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words</a:t>
            </a:r>
            <a:endParaRPr lang="ar-LY" sz="28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D0D3AF-7FDF-442F-BD49-753C00893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03259"/>
              </p:ext>
            </p:extLst>
          </p:nvPr>
        </p:nvGraphicFramePr>
        <p:xfrm>
          <a:off x="1016947" y="2392822"/>
          <a:ext cx="7161380" cy="3811776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20000"/>
                    <a:lumOff val="80000"/>
                  </a:schemeClr>
                </a:solidFill>
                <a:tableStyleId>{5940675A-B579-460E-94D1-54222C63F5DA}</a:tableStyleId>
              </a:tblPr>
              <a:tblGrid>
                <a:gridCol w="1790345">
                  <a:extLst>
                    <a:ext uri="{9D8B030D-6E8A-4147-A177-3AD203B41FA5}">
                      <a16:colId xmlns:a16="http://schemas.microsoft.com/office/drawing/2014/main" val="2308456780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55841910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991822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3915644299"/>
                    </a:ext>
                  </a:extLst>
                </a:gridCol>
              </a:tblGrid>
              <a:tr h="95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51083779"/>
                  </a:ext>
                </a:extLst>
              </a:tr>
              <a:tr h="95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893583"/>
                  </a:ext>
                </a:extLst>
              </a:tr>
              <a:tr h="95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33344247"/>
                  </a:ext>
                </a:extLst>
              </a:tr>
              <a:tr h="95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32-bit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4219283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D0D3AF-7FDF-442F-BD49-753C00893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802334"/>
              </p:ext>
            </p:extLst>
          </p:nvPr>
        </p:nvGraphicFramePr>
        <p:xfrm>
          <a:off x="1016947" y="3353737"/>
          <a:ext cx="7161380" cy="1905888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20000"/>
                    <a:lumOff val="80000"/>
                  </a:schemeClr>
                </a:solidFill>
                <a:tableStyleId>{5940675A-B579-460E-94D1-54222C63F5DA}</a:tableStyleId>
              </a:tblPr>
              <a:tblGrid>
                <a:gridCol w="1790345">
                  <a:extLst>
                    <a:ext uri="{9D8B030D-6E8A-4147-A177-3AD203B41FA5}">
                      <a16:colId xmlns:a16="http://schemas.microsoft.com/office/drawing/2014/main" val="2308456780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55841910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991822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3915644299"/>
                    </a:ext>
                  </a:extLst>
                </a:gridCol>
              </a:tblGrid>
              <a:tr h="95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accent4">
                                <a:lumMod val="50000"/>
                              </a:schemeClr>
                            </a:solidFill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accent4">
                                <a:lumMod val="50000"/>
                              </a:schemeClr>
                            </a:solidFill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solidFill>
                              <a:schemeClr val="accent4">
                                <a:lumMod val="50000"/>
                              </a:schemeClr>
                            </a:solidFill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chemeClr val="accent4">
                              <a:lumMod val="50000"/>
                            </a:schemeClr>
                          </a:solidFill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accent4">
                                <a:lumMod val="50000"/>
                              </a:schemeClr>
                            </a:solidFill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83779"/>
                  </a:ext>
                </a:extLst>
              </a:tr>
              <a:tr h="95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accent4">
                                <a:lumMod val="50000"/>
                              </a:schemeClr>
                            </a:solidFill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accent4">
                                <a:lumMod val="50000"/>
                              </a:schemeClr>
                            </a:solidFill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accent4">
                                <a:lumMod val="50000"/>
                              </a:schemeClr>
                            </a:solidFill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accent4">
                                <a:lumMod val="50000"/>
                              </a:schemeClr>
                            </a:solidFill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8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D0D3AF-7FDF-442F-BD49-753C00893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227300"/>
              </p:ext>
            </p:extLst>
          </p:nvPr>
        </p:nvGraphicFramePr>
        <p:xfrm>
          <a:off x="4597637" y="5267596"/>
          <a:ext cx="3580690" cy="952944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20000"/>
                    <a:lumOff val="80000"/>
                  </a:schemeClr>
                </a:solidFill>
                <a:tableStyleId>{5940675A-B579-460E-94D1-54222C63F5DA}</a:tableStyleId>
              </a:tblPr>
              <a:tblGrid>
                <a:gridCol w="1790345">
                  <a:extLst>
                    <a:ext uri="{9D8B030D-6E8A-4147-A177-3AD203B41FA5}">
                      <a16:colId xmlns:a16="http://schemas.microsoft.com/office/drawing/2014/main" val="991822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3915644299"/>
                    </a:ext>
                  </a:extLst>
                </a:gridCol>
              </a:tblGrid>
              <a:tr h="95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Nonce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Nonce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8377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D0D3AF-7FDF-442F-BD49-753C00893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432954"/>
              </p:ext>
            </p:extLst>
          </p:nvPr>
        </p:nvGraphicFramePr>
        <p:xfrm>
          <a:off x="1016947" y="5267596"/>
          <a:ext cx="3580690" cy="952944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20000"/>
                    <a:lumOff val="80000"/>
                  </a:schemeClr>
                </a:solidFill>
                <a:tableStyleId>{5940675A-B579-460E-94D1-54222C63F5DA}</a:tableStyleId>
              </a:tblPr>
              <a:tblGrid>
                <a:gridCol w="1790345">
                  <a:extLst>
                    <a:ext uri="{9D8B030D-6E8A-4147-A177-3AD203B41FA5}">
                      <a16:colId xmlns:a16="http://schemas.microsoft.com/office/drawing/2014/main" val="991822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3915644299"/>
                    </a:ext>
                  </a:extLst>
                </a:gridCol>
              </a:tblGrid>
              <a:tr h="95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Counter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Counter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8377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D0D3AF-7FDF-442F-BD49-753C00893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80326"/>
              </p:ext>
            </p:extLst>
          </p:nvPr>
        </p:nvGraphicFramePr>
        <p:xfrm>
          <a:off x="1016947" y="2376880"/>
          <a:ext cx="7161380" cy="952944"/>
        </p:xfrm>
        <a:graphic>
          <a:graphicData uri="http://schemas.openxmlformats.org/drawingml/2006/table">
            <a:tbl>
              <a:tblPr firstRow="1" bandRow="1">
                <a:solidFill>
                  <a:schemeClr val="tx2">
                    <a:lumMod val="20000"/>
                    <a:lumOff val="80000"/>
                  </a:schemeClr>
                </a:solidFill>
                <a:tableStyleId>{5940675A-B579-460E-94D1-54222C63F5DA}</a:tableStyleId>
              </a:tblPr>
              <a:tblGrid>
                <a:gridCol w="1790345">
                  <a:extLst>
                    <a:ext uri="{9D8B030D-6E8A-4147-A177-3AD203B41FA5}">
                      <a16:colId xmlns:a16="http://schemas.microsoft.com/office/drawing/2014/main" val="2308456780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55841910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991822"/>
                    </a:ext>
                  </a:extLst>
                </a:gridCol>
                <a:gridCol w="1790345">
                  <a:extLst>
                    <a:ext uri="{9D8B030D-6E8A-4147-A177-3AD203B41FA5}">
                      <a16:colId xmlns:a16="http://schemas.microsoft.com/office/drawing/2014/main" val="3915644299"/>
                    </a:ext>
                  </a:extLst>
                </a:gridCol>
              </a:tblGrid>
              <a:tr h="95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chemeClr val="accent4">
                              <a:lumMod val="50000"/>
                            </a:schemeClr>
                          </a:solidFill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chemeClr val="accent4">
                              <a:lumMod val="50000"/>
                            </a:schemeClr>
                          </a:solidFill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chemeClr val="accent4">
                              <a:lumMod val="50000"/>
                            </a:schemeClr>
                          </a:solidFill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solidFill>
                            <a:schemeClr val="accent4">
                              <a:lumMod val="50000"/>
                            </a:schemeClr>
                          </a:solidFill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83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90000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130"/>
            <a:ext cx="12192000" cy="4017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85737"/>
          <a:stretch/>
        </p:blipFill>
        <p:spPr>
          <a:xfrm>
            <a:off x="1" y="4974345"/>
            <a:ext cx="12192000" cy="5291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85737"/>
          <a:stretch/>
        </p:blipFill>
        <p:spPr>
          <a:xfrm>
            <a:off x="0" y="5452645"/>
            <a:ext cx="12192000" cy="5291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85737"/>
          <a:stretch/>
        </p:blipFill>
        <p:spPr>
          <a:xfrm>
            <a:off x="0" y="5981752"/>
            <a:ext cx="12191999" cy="5291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85737"/>
          <a:stretch/>
        </p:blipFill>
        <p:spPr>
          <a:xfrm>
            <a:off x="1" y="6510859"/>
            <a:ext cx="12191999" cy="5291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12C408-DBF0-430B-A426-EEDE05EB5F3D}"/>
              </a:ext>
            </a:extLst>
          </p:cNvPr>
          <p:cNvSpPr txBox="1"/>
          <p:nvPr/>
        </p:nvSpPr>
        <p:spPr>
          <a:xfrm>
            <a:off x="5361401" y="5125864"/>
            <a:ext cx="2705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Add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Rotate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XOR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C22A2C-3330-4222-9CFC-1FD32DDCE925}"/>
              </a:ext>
            </a:extLst>
          </p:cNvPr>
          <p:cNvSpPr txBox="1"/>
          <p:nvPr/>
        </p:nvSpPr>
        <p:spPr>
          <a:xfrm>
            <a:off x="5361402" y="4499534"/>
            <a:ext cx="222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18357"/>
            <a:ext cx="12192000" cy="10528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24282" y="196845"/>
            <a:ext cx="5845826" cy="5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LY" sz="28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A" sz="2800" b="1" dirty="0">
                <a:latin typeface="Calibri" panose="020F0502020204030204" pitchFamily="34" charset="0"/>
                <a:ea typeface="Calibri" panose="020F0502020204030204" pitchFamily="34" charset="0"/>
              </a:rPr>
              <a:t>توليد</a:t>
            </a:r>
            <a:r>
              <a:rPr lang="en-US" sz="28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 Keystream </a:t>
            </a:r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Generator ) </a:t>
            </a:r>
            <a:endParaRPr lang="ar-LY" sz="2800" b="1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7736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29BBC3-1237-409D-B65E-B46BBDF79AC2}"/>
              </a:ext>
            </a:extLst>
          </p:cNvPr>
          <p:cNvSpPr txBox="1"/>
          <p:nvPr/>
        </p:nvSpPr>
        <p:spPr>
          <a:xfrm>
            <a:off x="437807" y="5473005"/>
            <a:ext cx="10936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LY" sz="2800" dirty="0" smtClean="0">
                <a:latin typeface="Arial" panose="020B0604020202020204" pitchFamily="34" charset="0"/>
              </a:rPr>
              <a:t> </a:t>
            </a:r>
            <a:r>
              <a:rPr lang="ar-LY" sz="2800" dirty="0">
                <a:latin typeface="Arial" panose="020B0604020202020204" pitchFamily="34" charset="0"/>
              </a:rPr>
              <a:t>ناتج كل جولة يضاف إلى مدخلات الجولة التالية</a:t>
            </a:r>
            <a:r>
              <a:rPr lang="ar-LY" sz="2800" dirty="0" smtClean="0">
                <a:latin typeface="Arial" panose="020B0604020202020204" pitchFamily="34" charset="0"/>
              </a:rPr>
              <a:t>.</a:t>
            </a:r>
            <a:br>
              <a:rPr lang="ar-LY" sz="2800" dirty="0" smtClean="0">
                <a:latin typeface="Arial" panose="020B0604020202020204" pitchFamily="34" charset="0"/>
              </a:rPr>
            </a:br>
            <a:r>
              <a:rPr lang="ar-LY" sz="1600" dirty="0" smtClean="0">
                <a:latin typeface="Arial" panose="020B0604020202020204" pitchFamily="34" charset="0"/>
              </a:rPr>
              <a:t/>
            </a:r>
            <a:br>
              <a:rPr lang="ar-LY" sz="1600" dirty="0" smtClean="0">
                <a:latin typeface="Arial" panose="020B0604020202020204" pitchFamily="34" charset="0"/>
              </a:rPr>
            </a:br>
            <a:r>
              <a:rPr lang="ar-LY" sz="1600" dirty="0" smtClean="0">
                <a:latin typeface="Arial" panose="020B0604020202020204" pitchFamily="34" charset="0"/>
              </a:rPr>
              <a:t> </a:t>
            </a:r>
            <a:r>
              <a:rPr lang="ar-LY" sz="2800" dirty="0" smtClean="0">
                <a:latin typeface="Arial" panose="020B0604020202020204" pitchFamily="34" charset="0"/>
              </a:rPr>
              <a:t>يستخدم </a:t>
            </a:r>
            <a:r>
              <a:rPr lang="ar-LY" sz="2800" dirty="0">
                <a:latin typeface="Arial" panose="020B0604020202020204" pitchFamily="34" charset="0"/>
              </a:rPr>
              <a:t>ناتج الجولة </a:t>
            </a:r>
            <a:r>
              <a:rPr lang="ar-LY" sz="2800" dirty="0" smtClean="0">
                <a:latin typeface="Arial" panose="020B0604020202020204" pitchFamily="34" charset="0"/>
              </a:rPr>
              <a:t>الأخيرة لتشفير </a:t>
            </a:r>
            <a:r>
              <a:rPr lang="ar-LY" sz="2800" dirty="0">
                <a:latin typeface="Arial" panose="020B0604020202020204" pitchFamily="34" charset="0"/>
              </a:rPr>
              <a:t>البيانات.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D8AB-136B-4F96-9842-0E3F6598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7401" r="5352" b="9062"/>
          <a:stretch/>
        </p:blipFill>
        <p:spPr>
          <a:xfrm>
            <a:off x="282536" y="940903"/>
            <a:ext cx="2782984" cy="434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77312" y="332223"/>
            <a:ext cx="489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LY" sz="2800" dirty="0">
                <a:latin typeface="Arial" panose="020B0604020202020204" pitchFamily="34" charset="0"/>
              </a:rPr>
              <a:t>يعمل بشكل 20 جولة.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23D8AB-136B-4F96-9842-0E3F6598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7401" r="5352" b="9062"/>
          <a:stretch/>
        </p:blipFill>
        <p:spPr>
          <a:xfrm>
            <a:off x="3122835" y="940903"/>
            <a:ext cx="2782984" cy="434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3D8AB-136B-4F96-9842-0E3F6598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7401" r="5352" b="9062"/>
          <a:stretch/>
        </p:blipFill>
        <p:spPr>
          <a:xfrm>
            <a:off x="5956330" y="940903"/>
            <a:ext cx="2782984" cy="434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3D8AB-136B-4F96-9842-0E3F6598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7401" r="5352" b="9062"/>
          <a:stretch/>
        </p:blipFill>
        <p:spPr>
          <a:xfrm>
            <a:off x="8796629" y="940903"/>
            <a:ext cx="2782984" cy="43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30233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3C534-663D-46A9-B829-C574E68C8B5C}"/>
              </a:ext>
            </a:extLst>
          </p:cNvPr>
          <p:cNvSpPr txBox="1"/>
          <p:nvPr/>
        </p:nvSpPr>
        <p:spPr>
          <a:xfrm>
            <a:off x="4947535" y="897538"/>
            <a:ext cx="6070863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LY" sz="3600" b="1" dirty="0">
                <a:latin typeface="Arial" panose="020B0604020202020204" pitchFamily="34" charset="0"/>
                <a:cs typeface="Arial" panose="020B0604020202020204" pitchFamily="34" charset="0"/>
              </a:rPr>
              <a:t>مزايا </a:t>
            </a:r>
            <a:r>
              <a:rPr lang="en-US" sz="3600" b="1" dirty="0"/>
              <a:t>Salsa20</a:t>
            </a:r>
            <a:r>
              <a:rPr lang="ar-LY" sz="3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LY" sz="2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يعتبر سريع وآمن وسهل التنفيذ.</a:t>
            </a:r>
          </a:p>
          <a:p>
            <a:pPr algn="r" rtl="1"/>
            <a:endParaRPr lang="ar-LY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مقاومة لهجمات 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brute-force attacks</a:t>
            </a: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 ) ، مما يعني أن المهاجم لا يمكنه تخمين المفتاح في فترة زمنية معقولة. </a:t>
            </a:r>
          </a:p>
          <a:p>
            <a:pPr algn="r" rtl="1"/>
            <a:endParaRPr 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يستخدم على نطاق واسع في العديد من التطبيقات ، مما يزيد من موثوقيتها.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ar-LY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يعتبر أسرع من خوارزمية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AES </a:t>
            </a:r>
            <a:r>
              <a:rPr lang="ar-LY" sz="2800" dirty="0">
                <a:latin typeface="Arial" panose="020B0604020202020204" pitchFamily="34" charset="0"/>
                <a:cs typeface="Arial" panose="020B0604020202020204" pitchFamily="34" charset="0"/>
              </a:rPr>
              <a:t> الأكثر أمانًا ، مما يجعلها خيارًا جذابًا للعديد من التطبيقات.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27C81C-ED3F-4A36-8340-16ABFE161130}"/>
              </a:ext>
            </a:extLst>
          </p:cNvPr>
          <p:cNvSpPr/>
          <p:nvPr/>
        </p:nvSpPr>
        <p:spPr>
          <a:xfrm>
            <a:off x="899610" y="1511772"/>
            <a:ext cx="3801599" cy="3834456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72086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484</TotalTime>
  <Words>245</Words>
  <Application>Microsoft Office PowerPoint</Application>
  <PresentationFormat>Widescreen</PresentationFormat>
  <Paragraphs>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Trebuchet MS</vt:lpstr>
      <vt:lpstr>Tw Cen MT</vt:lpstr>
      <vt:lpstr>Calibri</vt:lpstr>
      <vt:lpstr>Arial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Suliman Algaramanli</dc:creator>
  <cp:lastModifiedBy>Khadija</cp:lastModifiedBy>
  <cp:revision>64</cp:revision>
  <dcterms:created xsi:type="dcterms:W3CDTF">2023-02-19T20:42:32Z</dcterms:created>
  <dcterms:modified xsi:type="dcterms:W3CDTF">2023-03-06T22:36:28Z</dcterms:modified>
</cp:coreProperties>
</file>